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7"/>
  </p:handoutMasterIdLst>
  <p:sldIdLst>
    <p:sldId id="256" r:id="rId2"/>
    <p:sldId id="259" r:id="rId3"/>
    <p:sldId id="257" r:id="rId4"/>
    <p:sldId id="258" r:id="rId5"/>
    <p:sldId id="272" r:id="rId6"/>
    <p:sldId id="265" r:id="rId7"/>
    <p:sldId id="276" r:id="rId8"/>
    <p:sldId id="277" r:id="rId9"/>
    <p:sldId id="278" r:id="rId10"/>
    <p:sldId id="280" r:id="rId11"/>
    <p:sldId id="273" r:id="rId12"/>
    <p:sldId id="271" r:id="rId13"/>
    <p:sldId id="275" r:id="rId14"/>
    <p:sldId id="279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68" autoAdjust="0"/>
    <p:restoredTop sz="94660"/>
  </p:normalViewPr>
  <p:slideViewPr>
    <p:cSldViewPr>
      <p:cViewPr>
        <p:scale>
          <a:sx n="94" d="100"/>
          <a:sy n="94" d="100"/>
        </p:scale>
        <p:origin x="-702" y="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D5D10-4D73-4D92-B6B9-D076BCDCC152}" type="datetimeFigureOut">
              <a:rPr lang="en-US" smtClean="0"/>
              <a:pPr/>
              <a:t>11/2/2013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DE462-684F-4A93-AD9F-EBA36F5AC305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0315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CC8AD-6575-4F0F-BAA1-E903271184B1}" type="datetimeFigureOut">
              <a:rPr lang="en-GB" smtClean="0"/>
              <a:pPr/>
              <a:t>02/11/2013</a:t>
            </a:fld>
            <a:endParaRPr lang="en-GB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78681-2AC5-42E7-99E4-FE24B55A96B9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CC8AD-6575-4F0F-BAA1-E903271184B1}" type="datetimeFigureOut">
              <a:rPr lang="en-GB" smtClean="0"/>
              <a:pPr/>
              <a:t>02/11/2013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78681-2AC5-42E7-99E4-FE24B55A96B9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CC8AD-6575-4F0F-BAA1-E903271184B1}" type="datetimeFigureOut">
              <a:rPr lang="en-GB" smtClean="0"/>
              <a:pPr/>
              <a:t>02/11/2013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78681-2AC5-42E7-99E4-FE24B55A96B9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CC8AD-6575-4F0F-BAA1-E903271184B1}" type="datetimeFigureOut">
              <a:rPr lang="en-GB" smtClean="0"/>
              <a:pPr/>
              <a:t>02/11/2013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78681-2AC5-42E7-99E4-FE24B55A96B9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CC8AD-6575-4F0F-BAA1-E903271184B1}" type="datetimeFigureOut">
              <a:rPr lang="en-GB" smtClean="0"/>
              <a:pPr/>
              <a:t>02/11/2013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78681-2AC5-42E7-99E4-FE24B55A96B9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CC8AD-6575-4F0F-BAA1-E903271184B1}" type="datetimeFigureOut">
              <a:rPr lang="en-GB" smtClean="0"/>
              <a:pPr/>
              <a:t>02/11/2013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78681-2AC5-42E7-99E4-FE24B55A96B9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CC8AD-6575-4F0F-BAA1-E903271184B1}" type="datetimeFigureOut">
              <a:rPr lang="en-GB" smtClean="0"/>
              <a:pPr/>
              <a:t>02/11/2013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78681-2AC5-42E7-99E4-FE24B55A96B9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CC8AD-6575-4F0F-BAA1-E903271184B1}" type="datetimeFigureOut">
              <a:rPr lang="en-GB" smtClean="0"/>
              <a:pPr/>
              <a:t>02/11/2013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78681-2AC5-42E7-99E4-FE24B55A96B9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CC8AD-6575-4F0F-BAA1-E903271184B1}" type="datetimeFigureOut">
              <a:rPr lang="en-GB" smtClean="0"/>
              <a:pPr/>
              <a:t>02/11/2013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78681-2AC5-42E7-99E4-FE24B55A96B9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CC8AD-6575-4F0F-BAA1-E903271184B1}" type="datetimeFigureOut">
              <a:rPr lang="en-GB" smtClean="0"/>
              <a:pPr/>
              <a:t>02/11/2013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78681-2AC5-42E7-99E4-FE24B55A96B9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CC8AD-6575-4F0F-BAA1-E903271184B1}" type="datetimeFigureOut">
              <a:rPr lang="en-GB" smtClean="0"/>
              <a:pPr/>
              <a:t>02/11/2013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8878681-2AC5-42E7-99E4-FE24B55A96B9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2CC8AD-6575-4F0F-BAA1-E903271184B1}" type="datetimeFigureOut">
              <a:rPr lang="en-GB" smtClean="0"/>
              <a:pPr/>
              <a:t>02/11/2013</a:t>
            </a:fld>
            <a:endParaRPr lang="en-GB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8878681-2AC5-42E7-99E4-FE24B55A96B9}" type="slidenum">
              <a:rPr lang="en-GB" smtClean="0"/>
              <a:pPr/>
              <a:t>‹N°›</a:t>
            </a:fld>
            <a:endParaRPr lang="en-GB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eap-balanced-varian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64704"/>
            <a:ext cx="9144000" cy="37528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8320" y="5094189"/>
            <a:ext cx="68407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 smtClean="0"/>
              <a:t>Alla</a:t>
            </a:r>
            <a:r>
              <a:rPr lang="en-GB" b="1" dirty="0" smtClean="0"/>
              <a:t> </a:t>
            </a:r>
            <a:r>
              <a:rPr lang="en-GB" b="1" dirty="0" err="1" smtClean="0"/>
              <a:t>Resheten</a:t>
            </a: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Project Manager</a:t>
            </a:r>
            <a:br>
              <a:rPr lang="en-GB" b="1" dirty="0" smtClean="0"/>
            </a:br>
            <a:r>
              <a:rPr lang="en-GB" b="1" dirty="0" smtClean="0"/>
              <a:t>www.aegee.org/eap</a:t>
            </a:r>
            <a:br>
              <a:rPr lang="en-GB" b="1" dirty="0" smtClean="0"/>
            </a:br>
            <a:r>
              <a:rPr lang="en-GB" b="1" dirty="0" smtClean="0">
                <a:solidFill>
                  <a:srgbClr val="0070C0"/>
                </a:solidFill>
              </a:rPr>
              <a:t/>
            </a:r>
            <a:br>
              <a:rPr lang="en-GB" b="1" dirty="0" smtClean="0">
                <a:solidFill>
                  <a:srgbClr val="0070C0"/>
                </a:solidFill>
              </a:rPr>
            </a:b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1104" cy="1143000"/>
          </a:xfrm>
        </p:spPr>
        <p:txBody>
          <a:bodyPr/>
          <a:lstStyle/>
          <a:p>
            <a:r>
              <a:rPr lang="en-US" dirty="0" smtClean="0"/>
              <a:t>Overview of activities</a:t>
            </a:r>
            <a:endParaRPr lang="en-GB" dirty="0"/>
          </a:p>
        </p:txBody>
      </p:sp>
      <p:pic>
        <p:nvPicPr>
          <p:cNvPr id="5" name="Espace réservé du contenu 4" descr="Eap logo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308304" y="0"/>
            <a:ext cx="1835696" cy="17179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Espace réservé du contenu 7"/>
          <p:cNvSpPr>
            <a:spLocks noGrp="1"/>
          </p:cNvSpPr>
          <p:nvPr>
            <p:ph sz="half" idx="2"/>
          </p:nvPr>
        </p:nvSpPr>
        <p:spPr>
          <a:xfrm>
            <a:off x="755576" y="1700808"/>
            <a:ext cx="7931224" cy="4425355"/>
          </a:xfrm>
        </p:spPr>
        <p:txBody>
          <a:bodyPr>
            <a:normAutofit/>
          </a:bodyPr>
          <a:lstStyle/>
          <a:p>
            <a:pPr lvl="1"/>
            <a:r>
              <a:rPr lang="en-GB" dirty="0" smtClean="0"/>
              <a:t>Active member of the </a:t>
            </a:r>
            <a:r>
              <a:rPr lang="en-GB" dirty="0" err="1" smtClean="0"/>
              <a:t>EaP</a:t>
            </a:r>
            <a:r>
              <a:rPr lang="en-GB" dirty="0" smtClean="0"/>
              <a:t> CSF since November 2011</a:t>
            </a:r>
          </a:p>
          <a:p>
            <a:pPr lvl="1"/>
            <a:r>
              <a:rPr lang="en-GB" dirty="0" smtClean="0"/>
              <a:t>Coordinator of the Youth sub-group of the Working Group 4 “Contact between people” since November 2012</a:t>
            </a:r>
          </a:p>
          <a:p>
            <a:pPr lvl="1"/>
            <a:r>
              <a:rPr lang="en-GB" dirty="0" smtClean="0"/>
              <a:t>3 live team meetings: 1 in Yerevan and 2 in Brussels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6543692" cy="1143000"/>
          </a:xfrm>
        </p:spPr>
        <p:txBody>
          <a:bodyPr/>
          <a:lstStyle/>
          <a:p>
            <a:r>
              <a:rPr lang="en-US" dirty="0" smtClean="0"/>
              <a:t>Impact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our activities we’ve reached directly around 5000 young Europeans </a:t>
            </a:r>
          </a:p>
          <a:p>
            <a:endParaRPr lang="en-US" dirty="0" smtClean="0"/>
          </a:p>
          <a:p>
            <a:r>
              <a:rPr lang="en-US" dirty="0" smtClean="0"/>
              <a:t>We’ve reached more than 15 000 young people through our publications and shared experience of participants of our events</a:t>
            </a:r>
            <a:endParaRPr lang="fr-FR" dirty="0"/>
          </a:p>
        </p:txBody>
      </p:sp>
      <p:pic>
        <p:nvPicPr>
          <p:cNvPr id="4" name="Espace réservé du contenu 4" descr="Eap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08304" y="0"/>
            <a:ext cx="1835696" cy="17179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6758006" cy="1143000"/>
          </a:xfrm>
        </p:spPr>
        <p:txBody>
          <a:bodyPr/>
          <a:lstStyle/>
          <a:p>
            <a:r>
              <a:rPr lang="fr-FR" dirty="0" smtClean="0"/>
              <a:t>Team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Total amount of members between January 2011 – October 2013 : 40 people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From which more than 20 stayed in the project for more than 1 year and actively contributed to its’ development</a:t>
            </a:r>
            <a:endParaRPr lang="en-US" dirty="0" smtClean="0"/>
          </a:p>
        </p:txBody>
      </p:sp>
      <p:pic>
        <p:nvPicPr>
          <p:cNvPr id="4" name="Espace réservé du contenu 4" descr="Eap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08304" y="0"/>
            <a:ext cx="1835696" cy="17179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6758006" cy="1143000"/>
          </a:xfrm>
        </p:spPr>
        <p:txBody>
          <a:bodyPr/>
          <a:lstStyle/>
          <a:p>
            <a:r>
              <a:rPr lang="en-US" dirty="0" smtClean="0"/>
              <a:t>Thank you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Miroslaw</a:t>
            </a:r>
            <a:r>
              <a:rPr lang="en-US" dirty="0" smtClean="0"/>
              <a:t> </a:t>
            </a:r>
            <a:r>
              <a:rPr lang="en-US" dirty="0" err="1" smtClean="0"/>
              <a:t>Krzanik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Comite</a:t>
            </a:r>
            <a:r>
              <a:rPr lang="en-US" dirty="0" smtClean="0"/>
              <a:t> </a:t>
            </a:r>
            <a:r>
              <a:rPr lang="en-US" dirty="0" err="1" smtClean="0"/>
              <a:t>Directeur</a:t>
            </a:r>
            <a:r>
              <a:rPr lang="en-US" dirty="0" smtClean="0"/>
              <a:t> 2010-2011</a:t>
            </a:r>
          </a:p>
          <a:p>
            <a:r>
              <a:rPr lang="en-US" dirty="0" smtClean="0"/>
              <a:t>Content Development team (</a:t>
            </a:r>
            <a:r>
              <a:rPr lang="en-US" dirty="0" err="1" smtClean="0"/>
              <a:t>Shushan</a:t>
            </a:r>
            <a:r>
              <a:rPr lang="en-US" dirty="0" smtClean="0"/>
              <a:t>, </a:t>
            </a:r>
            <a:r>
              <a:rPr lang="en-US" dirty="0" err="1" smtClean="0"/>
              <a:t>Armenak</a:t>
            </a:r>
            <a:r>
              <a:rPr lang="en-US" dirty="0" smtClean="0"/>
              <a:t>, </a:t>
            </a:r>
            <a:r>
              <a:rPr lang="en-US" dirty="0" err="1" smtClean="0"/>
              <a:t>Mariam</a:t>
            </a:r>
            <a:r>
              <a:rPr lang="en-US" dirty="0" smtClean="0"/>
              <a:t>, Lena)</a:t>
            </a:r>
          </a:p>
          <a:p>
            <a:r>
              <a:rPr lang="en-US" dirty="0" smtClean="0"/>
              <a:t>All team members  especially to:</a:t>
            </a:r>
          </a:p>
          <a:p>
            <a:pPr lvl="1"/>
            <a:r>
              <a:rPr lang="en-US" dirty="0" err="1" smtClean="0"/>
              <a:t>Shushan</a:t>
            </a:r>
            <a:r>
              <a:rPr lang="en-US" dirty="0" smtClean="0"/>
              <a:t> for being my right hand for 2 years and contributing a lot to the project</a:t>
            </a:r>
          </a:p>
          <a:p>
            <a:pPr lvl="1"/>
            <a:r>
              <a:rPr lang="en-US" dirty="0" err="1" smtClean="0"/>
              <a:t>Daryna</a:t>
            </a:r>
            <a:r>
              <a:rPr lang="en-US" dirty="0" smtClean="0"/>
              <a:t> for being and awesome PR manager for 2 years</a:t>
            </a:r>
          </a:p>
          <a:p>
            <a:pPr lvl="1"/>
            <a:r>
              <a:rPr lang="en-US" dirty="0" smtClean="0"/>
              <a:t>Elena and Lena for finding money for our activities</a:t>
            </a:r>
          </a:p>
          <a:p>
            <a:pPr lvl="1"/>
            <a:r>
              <a:rPr lang="en-US" dirty="0" smtClean="0"/>
              <a:t>Anne, </a:t>
            </a:r>
            <a:r>
              <a:rPr lang="en-US" dirty="0" err="1" smtClean="0"/>
              <a:t>Armenak</a:t>
            </a:r>
            <a:r>
              <a:rPr lang="en-US" dirty="0" smtClean="0"/>
              <a:t>, Adrian, Roland for taking super pro-active role in the project</a:t>
            </a:r>
          </a:p>
          <a:p>
            <a:pPr lvl="1"/>
            <a:r>
              <a:rPr lang="en-US" dirty="0" smtClean="0"/>
              <a:t>And every single person who have worked in the team</a:t>
            </a:r>
          </a:p>
          <a:p>
            <a:r>
              <a:rPr lang="en-US" dirty="0" smtClean="0"/>
              <a:t>All locals who have </a:t>
            </a:r>
            <a:r>
              <a:rPr lang="en-US" dirty="0" err="1" smtClean="0"/>
              <a:t>organised</a:t>
            </a:r>
            <a:r>
              <a:rPr lang="en-US" dirty="0" smtClean="0"/>
              <a:t> activities with us</a:t>
            </a:r>
          </a:p>
          <a:p>
            <a:r>
              <a:rPr lang="en-US" dirty="0" err="1" smtClean="0"/>
              <a:t>Comite</a:t>
            </a:r>
            <a:r>
              <a:rPr lang="en-US" dirty="0" smtClean="0"/>
              <a:t> </a:t>
            </a:r>
            <a:r>
              <a:rPr lang="en-US" dirty="0" err="1" smtClean="0"/>
              <a:t>Directeur</a:t>
            </a:r>
            <a:r>
              <a:rPr lang="en-US" dirty="0" smtClean="0"/>
              <a:t> 2011-2012, </a:t>
            </a:r>
            <a:r>
              <a:rPr lang="en-US" dirty="0" err="1" smtClean="0"/>
              <a:t>Comite</a:t>
            </a:r>
            <a:r>
              <a:rPr lang="en-US" dirty="0" smtClean="0"/>
              <a:t> </a:t>
            </a:r>
            <a:r>
              <a:rPr lang="en-US" dirty="0" err="1" smtClean="0"/>
              <a:t>Directeur</a:t>
            </a:r>
            <a:r>
              <a:rPr lang="en-US" dirty="0" smtClean="0"/>
              <a:t> 2012-2013 and </a:t>
            </a:r>
            <a:r>
              <a:rPr lang="en-US" dirty="0" err="1" smtClean="0"/>
              <a:t>Comite</a:t>
            </a:r>
            <a:r>
              <a:rPr lang="en-US" dirty="0" smtClean="0"/>
              <a:t> </a:t>
            </a:r>
            <a:r>
              <a:rPr lang="en-US" dirty="0" err="1" smtClean="0"/>
              <a:t>Directeur</a:t>
            </a:r>
            <a:r>
              <a:rPr lang="en-US" dirty="0" smtClean="0"/>
              <a:t> 2013-2014</a:t>
            </a:r>
          </a:p>
          <a:p>
            <a:pPr lvl="1"/>
            <a:endParaRPr lang="en-US" dirty="0" smtClean="0"/>
          </a:p>
        </p:txBody>
      </p:sp>
      <p:pic>
        <p:nvPicPr>
          <p:cNvPr id="4" name="Espace réservé du contenu 4" descr="Eap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08304" y="0"/>
            <a:ext cx="1835696" cy="17179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6758006" cy="1143000"/>
          </a:xfrm>
        </p:spPr>
        <p:txBody>
          <a:bodyPr/>
          <a:lstStyle/>
          <a:p>
            <a:r>
              <a:rPr lang="en-US" dirty="0" smtClean="0"/>
              <a:t>Thank you</a:t>
            </a:r>
            <a:endParaRPr lang="fr-FR" dirty="0"/>
          </a:p>
        </p:txBody>
      </p:sp>
      <p:pic>
        <p:nvPicPr>
          <p:cNvPr id="4" name="Espace réservé du contenu 4" descr="Eap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08304" y="0"/>
            <a:ext cx="1835696" cy="17179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Espace réservé du contenu 6" descr="386838_239660632756830_148133105242917_687703_1943855464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85720" y="1857364"/>
            <a:ext cx="3571900" cy="2376306"/>
          </a:xfrm>
        </p:spPr>
      </p:pic>
      <p:pic>
        <p:nvPicPr>
          <p:cNvPr id="8" name="Image 7" descr="IMG_248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00562" y="1285860"/>
            <a:ext cx="3050980" cy="2928934"/>
          </a:xfrm>
          <a:prstGeom prst="rect">
            <a:avLst/>
          </a:prstGeom>
        </p:spPr>
      </p:pic>
      <p:pic>
        <p:nvPicPr>
          <p:cNvPr id="9" name="Image 8" descr="Изображение 03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357290" y="4357694"/>
            <a:ext cx="2381234" cy="1785926"/>
          </a:xfrm>
          <a:prstGeom prst="rect">
            <a:avLst/>
          </a:prstGeom>
        </p:spPr>
      </p:pic>
      <p:pic>
        <p:nvPicPr>
          <p:cNvPr id="10" name="Image 9" descr="DSCN1009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357818" y="4500570"/>
            <a:ext cx="3000364" cy="2250273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67544" y="3068960"/>
            <a:ext cx="757118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>WE SHOULD WORK TOGETHER TO ACHIEVE MORE</a:t>
            </a:r>
            <a:br>
              <a:rPr lang="en-GB" b="1" dirty="0" smtClean="0"/>
            </a:br>
            <a:r>
              <a:rPr lang="en-GB" b="1" dirty="0" smtClean="0"/>
              <a:t/>
            </a:r>
            <a:br>
              <a:rPr lang="en-GB" b="1" dirty="0" smtClean="0"/>
            </a:br>
            <a:endParaRPr lang="en-GB" b="1" dirty="0"/>
          </a:p>
        </p:txBody>
      </p:sp>
      <p:pic>
        <p:nvPicPr>
          <p:cNvPr id="5" name="Espace réservé du contenu 4" descr="Eap logo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487816" y="0"/>
            <a:ext cx="1656184" cy="15499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1475656" y="4941168"/>
            <a:ext cx="6264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Visit Us: </a:t>
            </a:r>
            <a:r>
              <a:rPr lang="en-GB" dirty="0"/>
              <a:t>http://mail.aegee.org/eap/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LIKE US: </a:t>
            </a:r>
            <a:r>
              <a:rPr lang="en-US" dirty="0" smtClean="0"/>
              <a:t>www.facebook.com/AEGEE.EaP</a:t>
            </a:r>
            <a:br>
              <a:rPr lang="en-US" dirty="0" smtClean="0"/>
            </a:br>
            <a:r>
              <a:rPr lang="en-US" b="1" dirty="0" smtClean="0"/>
              <a:t>CONTACT US:  </a:t>
            </a:r>
            <a:r>
              <a:rPr lang="en-US" dirty="0" smtClean="0"/>
              <a:t>eap@aegee.org</a:t>
            </a:r>
          </a:p>
          <a:p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2050" name="Picture 2" descr="faceboo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5013176"/>
            <a:ext cx="619125" cy="638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179512" y="274638"/>
            <a:ext cx="7344816" cy="128215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Why was the project initiated?</a:t>
            </a:r>
            <a:endParaRPr lang="en-GB" dirty="0"/>
          </a:p>
        </p:txBody>
      </p:sp>
      <p:pic>
        <p:nvPicPr>
          <p:cNvPr id="5" name="Espace réservé du contenu 4" descr="Eap logo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308304" y="0"/>
            <a:ext cx="1835696" cy="17179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Espace réservé du contenu 7"/>
          <p:cNvSpPr>
            <a:spLocks noGrp="1"/>
          </p:cNvSpPr>
          <p:nvPr>
            <p:ph sz="half" idx="2"/>
          </p:nvPr>
        </p:nvSpPr>
        <p:spPr>
          <a:xfrm>
            <a:off x="1907704" y="2060848"/>
            <a:ext cx="7236296" cy="4176464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Mobility of young people in </a:t>
            </a:r>
            <a:r>
              <a:rPr lang="en-GB" dirty="0" err="1" smtClean="0"/>
              <a:t>EaP</a:t>
            </a:r>
            <a:r>
              <a:rPr lang="en-GB" dirty="0" smtClean="0"/>
              <a:t> countries is restricted because of visa problem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There are limited Educational opportunities in Europe for young people from </a:t>
            </a:r>
            <a:r>
              <a:rPr lang="en-GB" dirty="0" err="1" smtClean="0"/>
              <a:t>EaP</a:t>
            </a:r>
            <a:r>
              <a:rPr lang="en-GB" dirty="0" smtClean="0"/>
              <a:t> countries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Young people in </a:t>
            </a:r>
            <a:r>
              <a:rPr lang="en-GB" dirty="0" err="1" smtClean="0"/>
              <a:t>EaP</a:t>
            </a:r>
            <a:r>
              <a:rPr lang="en-GB" dirty="0" smtClean="0"/>
              <a:t> countries are not taking an active role in the society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There are conflicts in the region </a:t>
            </a:r>
          </a:p>
          <a:p>
            <a:endParaRPr lang="en-US" dirty="0" smtClean="0"/>
          </a:p>
        </p:txBody>
      </p:sp>
      <p:pic>
        <p:nvPicPr>
          <p:cNvPr id="6" name="Image 5" descr="Why-Is-The-Emancipation-Proclamation-Importan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3" y="2204864"/>
            <a:ext cx="1728192" cy="21602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1104" cy="1143000"/>
          </a:xfrm>
        </p:spPr>
        <p:txBody>
          <a:bodyPr/>
          <a:lstStyle/>
          <a:p>
            <a:r>
              <a:rPr lang="en-US" dirty="0" smtClean="0"/>
              <a:t>History of the project</a:t>
            </a:r>
            <a:endParaRPr lang="en-GB" dirty="0"/>
          </a:p>
        </p:txBody>
      </p:sp>
      <p:pic>
        <p:nvPicPr>
          <p:cNvPr id="5" name="Espace réservé du contenu 4" descr="Eap logo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308304" y="0"/>
            <a:ext cx="1835696" cy="17179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Espace réservé du contenu 7"/>
          <p:cNvSpPr>
            <a:spLocks noGrp="1"/>
          </p:cNvSpPr>
          <p:nvPr>
            <p:ph sz="half" idx="2"/>
          </p:nvPr>
        </p:nvSpPr>
        <p:spPr>
          <a:xfrm>
            <a:off x="755576" y="1700808"/>
            <a:ext cx="7931224" cy="4425355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November 2010–January 2011 : concept development</a:t>
            </a:r>
          </a:p>
          <a:p>
            <a:r>
              <a:rPr lang="en-US" dirty="0" smtClean="0"/>
              <a:t>February - May2011 – concept development and project teams were created by members of AEGEE and external partners</a:t>
            </a:r>
          </a:p>
          <a:p>
            <a:r>
              <a:rPr lang="en-US" dirty="0" smtClean="0"/>
              <a:t>Autumn 2011 – launch of the project with number of Action Days on Mobility and </a:t>
            </a:r>
            <a:r>
              <a:rPr lang="en-US" dirty="0" err="1" smtClean="0"/>
              <a:t>EaP</a:t>
            </a:r>
            <a:r>
              <a:rPr lang="en-US" dirty="0" smtClean="0"/>
              <a:t> </a:t>
            </a:r>
            <a:r>
              <a:rPr lang="en-US" dirty="0" err="1" smtClean="0"/>
              <a:t>Programme</a:t>
            </a:r>
            <a:r>
              <a:rPr lang="en-US" dirty="0" smtClean="0"/>
              <a:t> promotion</a:t>
            </a:r>
          </a:p>
          <a:p>
            <a:r>
              <a:rPr lang="en-US" dirty="0" smtClean="0"/>
              <a:t>Since November 2011 – member of the </a:t>
            </a:r>
            <a:r>
              <a:rPr lang="en-US" dirty="0" err="1" smtClean="0"/>
              <a:t>EaP</a:t>
            </a:r>
            <a:r>
              <a:rPr lang="en-US" dirty="0" smtClean="0"/>
              <a:t> Civil Society Forum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1104" cy="1143000"/>
          </a:xfrm>
        </p:spPr>
        <p:txBody>
          <a:bodyPr/>
          <a:lstStyle/>
          <a:p>
            <a:r>
              <a:rPr lang="en-US" dirty="0" smtClean="0"/>
              <a:t>Our aim</a:t>
            </a:r>
            <a:endParaRPr lang="en-GB" dirty="0"/>
          </a:p>
        </p:txBody>
      </p:sp>
      <p:pic>
        <p:nvPicPr>
          <p:cNvPr id="5" name="Espace réservé du contenu 4" descr="Eap logo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308304" y="0"/>
            <a:ext cx="1835696" cy="17179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Espace réservé du contenu 7"/>
          <p:cNvSpPr>
            <a:spLocks noGrp="1"/>
          </p:cNvSpPr>
          <p:nvPr>
            <p:ph sz="half" idx="2"/>
          </p:nvPr>
        </p:nvSpPr>
        <p:spPr>
          <a:xfrm>
            <a:off x="539552" y="2708920"/>
            <a:ext cx="8136904" cy="3600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To ensure equal opportunities for the young people from Eastern Partnership countries* and EU member states.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Eastern Partnership countries:</a:t>
            </a:r>
          </a:p>
          <a:p>
            <a:pPr lvl="1">
              <a:buNone/>
            </a:pPr>
            <a:r>
              <a:rPr lang="en-US" sz="2000" dirty="0" smtClean="0"/>
              <a:t>Armenia, Azerbaijan, Belarus, Georgia, Moldova and Ukraine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6829444" cy="1143000"/>
          </a:xfrm>
        </p:spPr>
        <p:txBody>
          <a:bodyPr/>
          <a:lstStyle/>
          <a:p>
            <a:r>
              <a:rPr lang="fr-FR" dirty="0" smtClean="0"/>
              <a:t>Focus Areas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Youth</a:t>
            </a:r>
            <a:r>
              <a:rPr lang="fr-FR" dirty="0" smtClean="0"/>
              <a:t> </a:t>
            </a:r>
            <a:r>
              <a:rPr lang="fr-FR" dirty="0" err="1" smtClean="0"/>
              <a:t>Mobility</a:t>
            </a:r>
            <a:r>
              <a:rPr lang="fr-FR" dirty="0" smtClean="0"/>
              <a:t> </a:t>
            </a:r>
            <a:r>
              <a:rPr lang="en-US" dirty="0" smtClean="0"/>
              <a:t>&amp; Visa facilitation</a:t>
            </a:r>
          </a:p>
          <a:p>
            <a:endParaRPr lang="en-US" dirty="0" smtClean="0"/>
          </a:p>
          <a:p>
            <a:r>
              <a:rPr lang="en-US" dirty="0" smtClean="0"/>
              <a:t>Conflict Resolution</a:t>
            </a:r>
          </a:p>
          <a:p>
            <a:endParaRPr lang="en-US" dirty="0" smtClean="0"/>
          </a:p>
          <a:p>
            <a:r>
              <a:rPr lang="en-US" dirty="0" smtClean="0"/>
              <a:t>Active Citizenship</a:t>
            </a:r>
            <a:endParaRPr lang="fr-FR" dirty="0"/>
          </a:p>
        </p:txBody>
      </p:sp>
      <p:pic>
        <p:nvPicPr>
          <p:cNvPr id="4" name="Espace réservé du contenu 4" descr="Eap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08304" y="0"/>
            <a:ext cx="1835696" cy="17179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1104" cy="1143000"/>
          </a:xfrm>
        </p:spPr>
        <p:txBody>
          <a:bodyPr/>
          <a:lstStyle/>
          <a:p>
            <a:r>
              <a:rPr lang="en-US" dirty="0" smtClean="0"/>
              <a:t>Overview of activities</a:t>
            </a:r>
            <a:endParaRPr lang="en-GB" dirty="0"/>
          </a:p>
        </p:txBody>
      </p:sp>
      <p:pic>
        <p:nvPicPr>
          <p:cNvPr id="5" name="Espace réservé du contenu 4" descr="Eap logo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308304" y="0"/>
            <a:ext cx="1835696" cy="17179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Espace réservé du contenu 7"/>
          <p:cNvSpPr>
            <a:spLocks noGrp="1"/>
          </p:cNvSpPr>
          <p:nvPr>
            <p:ph sz="half" idx="2"/>
          </p:nvPr>
        </p:nvSpPr>
        <p:spPr>
          <a:xfrm>
            <a:off x="755576" y="1700808"/>
            <a:ext cx="7931224" cy="442535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Eastern Partnership Action Days (Budapest, Passau, Poznan, </a:t>
            </a:r>
            <a:r>
              <a:rPr lang="en-US" dirty="0" err="1" smtClean="0"/>
              <a:t>Baki</a:t>
            </a:r>
            <a:r>
              <a:rPr lang="en-US" dirty="0" smtClean="0"/>
              <a:t>, </a:t>
            </a:r>
            <a:r>
              <a:rPr lang="en-US" dirty="0" smtClean="0"/>
              <a:t>Prague, Tbilisi, Yerevan and Groningen). </a:t>
            </a:r>
            <a:endParaRPr lang="en-US" dirty="0" smtClean="0"/>
          </a:p>
          <a:p>
            <a:r>
              <a:rPr lang="en-US" dirty="0" smtClean="0"/>
              <a:t>Youth Mobility Action Days (Yerevan, Kyiv)</a:t>
            </a:r>
          </a:p>
          <a:p>
            <a:r>
              <a:rPr lang="en-US" dirty="0" smtClean="0"/>
              <a:t>Conflict Resolution Action Day (Groningen)</a:t>
            </a:r>
          </a:p>
          <a:p>
            <a:r>
              <a:rPr lang="en-US" dirty="0" smtClean="0"/>
              <a:t>Peace building in Europe </a:t>
            </a:r>
            <a:r>
              <a:rPr lang="en-US" dirty="0" err="1" smtClean="0"/>
              <a:t>YiA</a:t>
            </a:r>
            <a:r>
              <a:rPr lang="en-US" dirty="0" smtClean="0"/>
              <a:t> </a:t>
            </a:r>
            <a:r>
              <a:rPr lang="en-US" dirty="0" smtClean="0"/>
              <a:t>training (Oviedo, September 2012</a:t>
            </a:r>
            <a:r>
              <a:rPr lang="en-US" dirty="0" smtClean="0"/>
              <a:t>): 40 </a:t>
            </a:r>
            <a:r>
              <a:rPr lang="en-US" dirty="0" err="1" smtClean="0"/>
              <a:t>pax</a:t>
            </a:r>
            <a:r>
              <a:rPr lang="en-US" dirty="0" smtClean="0"/>
              <a:t>, best thematic event of 2012</a:t>
            </a:r>
            <a:endParaRPr lang="en-US" dirty="0" smtClean="0"/>
          </a:p>
          <a:p>
            <a:r>
              <a:rPr lang="en-US" dirty="0" smtClean="0"/>
              <a:t>Election Observation Mission in Ukraine (October 2012</a:t>
            </a:r>
            <a:r>
              <a:rPr lang="en-US" dirty="0" smtClean="0"/>
              <a:t>)</a:t>
            </a:r>
          </a:p>
          <a:p>
            <a:r>
              <a:rPr lang="en-US" dirty="0" smtClean="0"/>
              <a:t>2 </a:t>
            </a:r>
            <a:r>
              <a:rPr lang="en-US" dirty="0" err="1" smtClean="0"/>
              <a:t>YiA</a:t>
            </a:r>
            <a:r>
              <a:rPr lang="en-US" dirty="0" smtClean="0"/>
              <a:t> conferences on the </a:t>
            </a:r>
            <a:r>
              <a:rPr lang="en-US" dirty="0" err="1" smtClean="0"/>
              <a:t>EaP</a:t>
            </a:r>
            <a:r>
              <a:rPr lang="en-US" dirty="0" smtClean="0"/>
              <a:t>-EU cooperation </a:t>
            </a:r>
            <a:r>
              <a:rPr lang="en-US" dirty="0" err="1" smtClean="0"/>
              <a:t>organised</a:t>
            </a:r>
            <a:r>
              <a:rPr lang="en-US" dirty="0" smtClean="0"/>
              <a:t> by AEGEE-Brno “</a:t>
            </a:r>
            <a:r>
              <a:rPr lang="en-US" dirty="0" err="1" smtClean="0"/>
              <a:t>EaP</a:t>
            </a:r>
            <a:r>
              <a:rPr lang="en-US" dirty="0" smtClean="0"/>
              <a:t> countries on the way of the EU integration” and AEGEE-Koln “Eastern Partnership: European Youths’ Perspective” in 2013: 70 </a:t>
            </a:r>
            <a:r>
              <a:rPr lang="en-US" dirty="0" err="1" smtClean="0"/>
              <a:t>pax</a:t>
            </a:r>
            <a:r>
              <a:rPr lang="en-US" dirty="0" smtClean="0"/>
              <a:t> in total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1104" cy="1143000"/>
          </a:xfrm>
        </p:spPr>
        <p:txBody>
          <a:bodyPr/>
          <a:lstStyle/>
          <a:p>
            <a:r>
              <a:rPr lang="en-US" dirty="0" smtClean="0"/>
              <a:t>Overview of activities</a:t>
            </a:r>
            <a:endParaRPr lang="en-GB" dirty="0"/>
          </a:p>
        </p:txBody>
      </p:sp>
      <p:pic>
        <p:nvPicPr>
          <p:cNvPr id="5" name="Espace réservé du contenu 4" descr="Eap logo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308304" y="0"/>
            <a:ext cx="1835696" cy="17179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Espace réservé du contenu 7"/>
          <p:cNvSpPr>
            <a:spLocks noGrp="1"/>
          </p:cNvSpPr>
          <p:nvPr>
            <p:ph sz="half" idx="2"/>
          </p:nvPr>
        </p:nvSpPr>
        <p:spPr>
          <a:xfrm>
            <a:off x="755576" y="1700808"/>
            <a:ext cx="7931224" cy="4425355"/>
          </a:xfrm>
        </p:spPr>
        <p:txBody>
          <a:bodyPr>
            <a:normAutofit/>
          </a:bodyPr>
          <a:lstStyle/>
          <a:p>
            <a:pPr lvl="1"/>
            <a:r>
              <a:rPr lang="en-GB" dirty="0" smtClean="0"/>
              <a:t>Conference on Youth Mobility organised in the European Parliament (2013): 70 </a:t>
            </a:r>
            <a:r>
              <a:rPr lang="en-GB" dirty="0" err="1" smtClean="0"/>
              <a:t>pax</a:t>
            </a:r>
            <a:r>
              <a:rPr lang="en-GB" dirty="0" smtClean="0"/>
              <a:t> as well as more than 200 people following live stream</a:t>
            </a:r>
          </a:p>
          <a:p>
            <a:pPr lvl="1"/>
            <a:r>
              <a:rPr lang="en-GB" dirty="0" smtClean="0"/>
              <a:t>Exhibition held in European Parliament focused on the visa issue in the </a:t>
            </a:r>
            <a:r>
              <a:rPr lang="en-GB" dirty="0" err="1" smtClean="0"/>
              <a:t>EaP</a:t>
            </a:r>
            <a:r>
              <a:rPr lang="en-GB" dirty="0" smtClean="0"/>
              <a:t> region (2013)</a:t>
            </a:r>
          </a:p>
          <a:p>
            <a:pPr lvl="1"/>
            <a:r>
              <a:rPr lang="en-GB" dirty="0" smtClean="0"/>
              <a:t>Armenia Model EU Conference 2012 (AMEU</a:t>
            </a:r>
            <a:r>
              <a:rPr lang="en-GB" dirty="0" smtClean="0"/>
              <a:t>) organised by AEGEE-Yerevan (120 </a:t>
            </a:r>
            <a:r>
              <a:rPr lang="en-GB" dirty="0" err="1" smtClean="0"/>
              <a:t>pax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Youth Participation in Elections: From </a:t>
            </a:r>
            <a:r>
              <a:rPr lang="en-GB" dirty="0" err="1" smtClean="0"/>
              <a:t>EaP</a:t>
            </a:r>
            <a:r>
              <a:rPr lang="en-GB" dirty="0" smtClean="0"/>
              <a:t> Countries to International </a:t>
            </a:r>
            <a:r>
              <a:rPr lang="en-GB" dirty="0" smtClean="0"/>
              <a:t>Experience (2012) organised by AEGEE-Yerevan with 50 </a:t>
            </a:r>
            <a:r>
              <a:rPr lang="en-GB" dirty="0" err="1" smtClean="0"/>
              <a:t>pax</a:t>
            </a:r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1104" cy="1143000"/>
          </a:xfrm>
        </p:spPr>
        <p:txBody>
          <a:bodyPr/>
          <a:lstStyle/>
          <a:p>
            <a:r>
              <a:rPr lang="en-US" dirty="0" smtClean="0"/>
              <a:t>Overview of activities</a:t>
            </a:r>
            <a:endParaRPr lang="en-GB" dirty="0"/>
          </a:p>
        </p:txBody>
      </p:sp>
      <p:pic>
        <p:nvPicPr>
          <p:cNvPr id="5" name="Espace réservé du contenu 4" descr="Eap logo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308304" y="0"/>
            <a:ext cx="1835696" cy="17179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Espace réservé du contenu 7"/>
          <p:cNvSpPr>
            <a:spLocks noGrp="1"/>
          </p:cNvSpPr>
          <p:nvPr>
            <p:ph sz="half" idx="2"/>
          </p:nvPr>
        </p:nvSpPr>
        <p:spPr>
          <a:xfrm>
            <a:off x="755576" y="1700808"/>
            <a:ext cx="7931224" cy="4425355"/>
          </a:xfrm>
        </p:spPr>
        <p:txBody>
          <a:bodyPr>
            <a:normAutofit/>
          </a:bodyPr>
          <a:lstStyle/>
          <a:p>
            <a:pPr lvl="1"/>
            <a:r>
              <a:rPr lang="en-GB" dirty="0" smtClean="0"/>
              <a:t>Active participation in 5 NWMs, 2 EBMs and 6 Agorae (workshops, presentations, Fair)</a:t>
            </a:r>
          </a:p>
          <a:p>
            <a:pPr lvl="1"/>
            <a:r>
              <a:rPr lang="en-GB" dirty="0" smtClean="0"/>
              <a:t>2 Summer Universities 2012 organised by AEGEE-Yerevan and AEGEE-</a:t>
            </a:r>
            <a:r>
              <a:rPr lang="en-GB" dirty="0" err="1" smtClean="0"/>
              <a:t>Dnipropetrovsk+AEGEE</a:t>
            </a:r>
            <a:r>
              <a:rPr lang="en-GB" dirty="0" smtClean="0"/>
              <a:t>-Katowice</a:t>
            </a:r>
          </a:p>
          <a:p>
            <a:pPr lvl="1"/>
            <a:r>
              <a:rPr lang="en-GB" dirty="0" smtClean="0"/>
              <a:t>3 cultural events organised by AEGEE-Poznan (</a:t>
            </a:r>
            <a:r>
              <a:rPr lang="en-US" dirty="0" smtClean="0"/>
              <a:t>“I’m for the East!” </a:t>
            </a:r>
            <a:r>
              <a:rPr lang="en-US" dirty="0" smtClean="0"/>
              <a:t>festival, </a:t>
            </a:r>
            <a:r>
              <a:rPr lang="en-US" dirty="0" smtClean="0"/>
              <a:t>“I’m for the </a:t>
            </a:r>
            <a:r>
              <a:rPr lang="en-US" dirty="0" smtClean="0"/>
              <a:t>East 2!” festival and </a:t>
            </a:r>
            <a:r>
              <a:rPr lang="en-US" dirty="0" smtClean="0"/>
              <a:t>local initiative “</a:t>
            </a:r>
            <a:r>
              <a:rPr lang="en-US" dirty="0" err="1" smtClean="0"/>
              <a:t>Serce</a:t>
            </a:r>
            <a:r>
              <a:rPr lang="en-US" dirty="0" smtClean="0"/>
              <a:t> </a:t>
            </a:r>
            <a:r>
              <a:rPr lang="en-US" dirty="0" err="1" smtClean="0"/>
              <a:t>dla</a:t>
            </a:r>
            <a:r>
              <a:rPr lang="en-US" dirty="0" smtClean="0"/>
              <a:t> </a:t>
            </a:r>
            <a:r>
              <a:rPr lang="en-US" dirty="0" err="1" smtClean="0"/>
              <a:t>Gruzji</a:t>
            </a:r>
            <a:r>
              <a:rPr lang="en-US" dirty="0" smtClean="0"/>
              <a:t>” (Heart for Georgia</a:t>
            </a:r>
            <a:r>
              <a:rPr lang="en-US" dirty="0" smtClean="0"/>
              <a:t>))</a:t>
            </a:r>
          </a:p>
          <a:p>
            <a:pPr lvl="1"/>
            <a:r>
              <a:rPr lang="en-US" dirty="0" smtClean="0"/>
              <a:t>Participation to 4 external conferences focused on the </a:t>
            </a:r>
            <a:r>
              <a:rPr lang="en-US" dirty="0" err="1" smtClean="0"/>
              <a:t>EaP</a:t>
            </a:r>
            <a:r>
              <a:rPr lang="en-US" dirty="0" smtClean="0"/>
              <a:t> related issues and 3 </a:t>
            </a:r>
            <a:r>
              <a:rPr lang="en-US" dirty="0" err="1" smtClean="0"/>
              <a:t>EaP</a:t>
            </a:r>
            <a:r>
              <a:rPr lang="en-US" dirty="0" smtClean="0"/>
              <a:t> CSF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1104" cy="1143000"/>
          </a:xfrm>
        </p:spPr>
        <p:txBody>
          <a:bodyPr/>
          <a:lstStyle/>
          <a:p>
            <a:r>
              <a:rPr lang="en-US" dirty="0" smtClean="0"/>
              <a:t>Overview of activities</a:t>
            </a:r>
            <a:endParaRPr lang="en-GB" dirty="0"/>
          </a:p>
        </p:txBody>
      </p:sp>
      <p:pic>
        <p:nvPicPr>
          <p:cNvPr id="5" name="Espace réservé du contenu 4" descr="Eap logo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308304" y="0"/>
            <a:ext cx="1835696" cy="17179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Espace réservé du contenu 7"/>
          <p:cNvSpPr>
            <a:spLocks noGrp="1"/>
          </p:cNvSpPr>
          <p:nvPr>
            <p:ph sz="half" idx="2"/>
          </p:nvPr>
        </p:nvSpPr>
        <p:spPr>
          <a:xfrm>
            <a:off x="755576" y="1700808"/>
            <a:ext cx="7931224" cy="4425355"/>
          </a:xfrm>
        </p:spPr>
        <p:txBody>
          <a:bodyPr>
            <a:normAutofit/>
          </a:bodyPr>
          <a:lstStyle/>
          <a:p>
            <a:pPr lvl="1"/>
            <a:r>
              <a:rPr lang="en-GB" dirty="0" smtClean="0"/>
              <a:t>Youth Mobility Manual</a:t>
            </a:r>
          </a:p>
          <a:p>
            <a:pPr lvl="1"/>
            <a:r>
              <a:rPr lang="en-GB" dirty="0" smtClean="0"/>
              <a:t>Around 10 research articles published on the Eastbook.eu portal</a:t>
            </a:r>
          </a:p>
          <a:p>
            <a:pPr lvl="1"/>
            <a:r>
              <a:rPr lang="en-GB" dirty="0" smtClean="0"/>
              <a:t>Around 50 articles published on the project website</a:t>
            </a:r>
          </a:p>
          <a:p>
            <a:pPr lvl="1"/>
            <a:r>
              <a:rPr lang="en-GB" dirty="0" smtClean="0"/>
              <a:t>Statement on observation mission towards Presidential elections in Azerbaijan submitted </a:t>
            </a:r>
          </a:p>
          <a:p>
            <a:pPr lvl="1"/>
            <a:r>
              <a:rPr lang="en-GB" dirty="0" smtClean="0"/>
              <a:t>Statement on the situation in the </a:t>
            </a:r>
            <a:r>
              <a:rPr lang="en-GB" dirty="0" err="1" smtClean="0"/>
              <a:t>EaP</a:t>
            </a:r>
            <a:r>
              <a:rPr lang="en-GB" dirty="0" smtClean="0"/>
              <a:t> region before upcoming </a:t>
            </a:r>
            <a:r>
              <a:rPr lang="en-GB" dirty="0" err="1" smtClean="0"/>
              <a:t>EaP</a:t>
            </a:r>
            <a:r>
              <a:rPr lang="en-GB" dirty="0" smtClean="0"/>
              <a:t>-EU summit</a:t>
            </a:r>
          </a:p>
          <a:p>
            <a:pPr lvl="1"/>
            <a:r>
              <a:rPr lang="en-GB" dirty="0" err="1" smtClean="0"/>
              <a:t>Facebook</a:t>
            </a:r>
            <a:r>
              <a:rPr lang="en-GB" dirty="0" smtClean="0"/>
              <a:t> page with 1710 followers</a:t>
            </a:r>
          </a:p>
          <a:p>
            <a:pPr lvl="1"/>
            <a:r>
              <a:rPr lang="en-GB" dirty="0" smtClean="0"/>
              <a:t>Webpage with more than 200 visits per month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403</TotalTime>
  <Words>710</Words>
  <Application>Microsoft Office PowerPoint</Application>
  <PresentationFormat>Affichage à l'écran (4:3)</PresentationFormat>
  <Paragraphs>80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Débit</vt:lpstr>
      <vt:lpstr>Diapositive 1</vt:lpstr>
      <vt:lpstr>Why was the project initiated?</vt:lpstr>
      <vt:lpstr>History of the project</vt:lpstr>
      <vt:lpstr>Our aim</vt:lpstr>
      <vt:lpstr>Focus Areas </vt:lpstr>
      <vt:lpstr>Overview of activities</vt:lpstr>
      <vt:lpstr>Overview of activities</vt:lpstr>
      <vt:lpstr>Overview of activities</vt:lpstr>
      <vt:lpstr>Overview of activities</vt:lpstr>
      <vt:lpstr>Overview of activities</vt:lpstr>
      <vt:lpstr>Impact</vt:lpstr>
      <vt:lpstr>Team</vt:lpstr>
      <vt:lpstr>Thank you</vt:lpstr>
      <vt:lpstr>Thank you</vt:lpstr>
      <vt:lpstr>WE SHOULD WORK TOGETHER TO ACHIEVE MORE  </vt:lpstr>
    </vt:vector>
  </TitlesOfParts>
  <Company>AEGEE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Alla</dc:creator>
  <cp:lastModifiedBy>alla</cp:lastModifiedBy>
  <cp:revision>52</cp:revision>
  <dcterms:created xsi:type="dcterms:W3CDTF">2011-10-24T17:54:30Z</dcterms:created>
  <dcterms:modified xsi:type="dcterms:W3CDTF">2013-11-02T08:19:30Z</dcterms:modified>
</cp:coreProperties>
</file>